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75" r:id="rId3"/>
    <p:sldId id="416" r:id="rId4"/>
    <p:sldId id="276" r:id="rId5"/>
    <p:sldId id="273" r:id="rId6"/>
    <p:sldId id="258" r:id="rId7"/>
    <p:sldId id="323" r:id="rId8"/>
    <p:sldId id="324" r:id="rId9"/>
    <p:sldId id="333" r:id="rId10"/>
    <p:sldId id="334" r:id="rId11"/>
    <p:sldId id="325" r:id="rId12"/>
    <p:sldId id="330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417" r:id="rId32"/>
    <p:sldId id="353" r:id="rId33"/>
    <p:sldId id="354" r:id="rId34"/>
    <p:sldId id="355" r:id="rId35"/>
    <p:sldId id="356" r:id="rId36"/>
    <p:sldId id="357" r:id="rId37"/>
    <p:sldId id="358" r:id="rId38"/>
    <p:sldId id="360" r:id="rId39"/>
    <p:sldId id="361" r:id="rId40"/>
    <p:sldId id="362" r:id="rId41"/>
    <p:sldId id="327" r:id="rId42"/>
    <p:sldId id="331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418" r:id="rId53"/>
    <p:sldId id="419" r:id="rId54"/>
    <p:sldId id="373" r:id="rId55"/>
    <p:sldId id="374" r:id="rId56"/>
    <p:sldId id="375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29" r:id="rId78"/>
    <p:sldId id="332" r:id="rId79"/>
    <p:sldId id="396" r:id="rId80"/>
    <p:sldId id="397" r:id="rId81"/>
    <p:sldId id="420" r:id="rId82"/>
    <p:sldId id="398" r:id="rId83"/>
    <p:sldId id="400" r:id="rId84"/>
    <p:sldId id="401" r:id="rId85"/>
    <p:sldId id="402" r:id="rId86"/>
    <p:sldId id="403" r:id="rId87"/>
    <p:sldId id="404" r:id="rId88"/>
    <p:sldId id="405" r:id="rId89"/>
    <p:sldId id="406" r:id="rId90"/>
    <p:sldId id="407" r:id="rId91"/>
    <p:sldId id="421" r:id="rId92"/>
    <p:sldId id="422" r:id="rId93"/>
    <p:sldId id="409" r:id="rId94"/>
    <p:sldId id="410" r:id="rId95"/>
    <p:sldId id="423" r:id="rId96"/>
    <p:sldId id="411" r:id="rId97"/>
    <p:sldId id="412" r:id="rId98"/>
    <p:sldId id="413" r:id="rId99"/>
    <p:sldId id="414" r:id="rId100"/>
    <p:sldId id="415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DA31F3-AD8B-4C2A-A81A-04785F9ADF72}">
          <p14:sldIdLst>
            <p14:sldId id="256"/>
            <p14:sldId id="275"/>
            <p14:sldId id="416"/>
            <p14:sldId id="276"/>
            <p14:sldId id="273"/>
            <p14:sldId id="258"/>
            <p14:sldId id="323"/>
            <p14:sldId id="324"/>
            <p14:sldId id="333"/>
            <p14:sldId id="334"/>
            <p14:sldId id="325"/>
            <p14:sldId id="330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417"/>
            <p14:sldId id="353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27"/>
            <p14:sldId id="33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418"/>
            <p14:sldId id="419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29"/>
            <p14:sldId id="332"/>
            <p14:sldId id="396"/>
            <p14:sldId id="397"/>
            <p14:sldId id="420"/>
            <p14:sldId id="398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21"/>
            <p14:sldId id="422"/>
            <p14:sldId id="409"/>
            <p14:sldId id="410"/>
            <p14:sldId id="423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5" autoAdjust="0"/>
    <p:restoredTop sz="73333" autoAdjust="0"/>
  </p:normalViewPr>
  <p:slideViewPr>
    <p:cSldViewPr snapToGrid="0">
      <p:cViewPr varScale="1">
        <p:scale>
          <a:sx n="78" d="100"/>
          <a:sy n="78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B620EA-F5C8-4A80-9119-B891D389AE17}" type="datetimeFigureOut">
              <a:rPr lang="ko-KR" altLang="en-US" smtClean="0"/>
              <a:pPr/>
              <a:t>2023-04-08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F7046EC-C15E-4629-B50B-A961BC5E88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6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966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797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315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754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https://docs.unity3d.com/kr/2021.1/Manual/class-Rigidbody2D.html</a:t>
            </a:r>
          </a:p>
          <a:p>
            <a:pPr marL="0" indent="0">
              <a:buNone/>
            </a:pPr>
            <a:r>
              <a:rPr lang="en-US" altLang="ko-KR" dirty="0"/>
              <a:t>https://docs.unity3d.com/2021.1/Documentation/Manual/class-Rigidbody2D.html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16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224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439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https://docs.unity3d.com/2021.1/Documentation/Manual/AnimationEditorGuide.html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85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637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48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9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639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565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305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365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625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763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714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301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2D </a:t>
            </a:r>
            <a:r>
              <a:rPr lang="ko-KR" altLang="en-US" dirty="0" err="1"/>
              <a:t>스프라이트를</a:t>
            </a:r>
            <a:r>
              <a:rPr lang="ko-KR" altLang="en-US" dirty="0"/>
              <a:t> 사용한 애니메이션 클립에서는 전환 지속 시간 동안의 </a:t>
            </a:r>
            <a:r>
              <a:rPr lang="ko-KR" altLang="en-US" dirty="0" err="1"/>
              <a:t>블랜딩이</a:t>
            </a:r>
            <a:r>
              <a:rPr lang="ko-KR" altLang="en-US" dirty="0"/>
              <a:t> 정상적으로 동작하지 않고 전이 시점만 지연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2D </a:t>
            </a:r>
            <a:r>
              <a:rPr lang="ko-KR" altLang="en-US" dirty="0" err="1"/>
              <a:t>스프라이트는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모델과 달리 두 애니메이션 클립 사이의 중간 위치를 계산할 </a:t>
            </a:r>
            <a:r>
              <a:rPr lang="en-US" altLang="ko-KR" dirty="0"/>
              <a:t>‘</a:t>
            </a:r>
            <a:r>
              <a:rPr lang="ko-KR" altLang="en-US" dirty="0"/>
              <a:t>관절</a:t>
            </a:r>
            <a:r>
              <a:rPr lang="en-US" altLang="ko-KR" dirty="0"/>
              <a:t>(Bone)＇</a:t>
            </a:r>
            <a:r>
              <a:rPr lang="ko-KR" altLang="en-US" dirty="0"/>
              <a:t>이  존재하지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984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2D </a:t>
            </a:r>
            <a:r>
              <a:rPr lang="ko-KR" altLang="en-US" dirty="0" err="1"/>
              <a:t>스프라이트를</a:t>
            </a:r>
            <a:r>
              <a:rPr lang="ko-KR" altLang="en-US" dirty="0"/>
              <a:t> 사용한 애니메이션 클립에서는 전환 지속 시간 동안의 </a:t>
            </a:r>
            <a:r>
              <a:rPr lang="ko-KR" altLang="en-US" dirty="0" err="1"/>
              <a:t>블랜딩이</a:t>
            </a:r>
            <a:r>
              <a:rPr lang="ko-KR" altLang="en-US" dirty="0"/>
              <a:t> 정상적으로 동작하지 않고 전이 시점만 지연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2D </a:t>
            </a:r>
            <a:r>
              <a:rPr lang="ko-KR" altLang="en-US" dirty="0" err="1"/>
              <a:t>스프라이트는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모델과 달리 두 애니메이션 클립 사이의 중간 위치를 계산할 </a:t>
            </a:r>
            <a:r>
              <a:rPr lang="en-US" altLang="ko-KR" dirty="0"/>
              <a:t>‘</a:t>
            </a:r>
            <a:r>
              <a:rPr lang="ko-KR" altLang="en-US" dirty="0"/>
              <a:t>관절</a:t>
            </a:r>
            <a:r>
              <a:rPr lang="en-US" altLang="ko-KR" dirty="0"/>
              <a:t>(Bone)＇</a:t>
            </a:r>
            <a:r>
              <a:rPr lang="ko-KR" altLang="en-US" dirty="0"/>
              <a:t>이  존재하지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72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470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2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673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0: </a:t>
            </a:r>
            <a:r>
              <a:rPr lang="ko-KR" altLang="en-US" dirty="0"/>
              <a:t>마우스</a:t>
            </a:r>
            <a:r>
              <a:rPr lang="en-US" altLang="ko-KR" dirty="0"/>
              <a:t> </a:t>
            </a:r>
            <a:r>
              <a:rPr lang="ko-KR" altLang="en-US" dirty="0"/>
              <a:t>왼쪽 버튼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1: </a:t>
            </a:r>
            <a:r>
              <a:rPr lang="ko-KR" altLang="en-US" dirty="0"/>
              <a:t>마우스 오른쪽 버튼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2: </a:t>
            </a:r>
            <a:r>
              <a:rPr lang="ko-KR" altLang="en-US" dirty="0"/>
              <a:t>마우스 휠 스크롤 버튼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Input.GetMouseButtonDown</a:t>
            </a:r>
            <a:r>
              <a:rPr lang="en-US" altLang="ko-KR" dirty="0"/>
              <a:t>(): </a:t>
            </a:r>
            <a:r>
              <a:rPr lang="ko-KR" altLang="en-US" dirty="0"/>
              <a:t>마우스 버튼을 </a:t>
            </a:r>
            <a:r>
              <a:rPr lang="en-US" altLang="ko-KR" dirty="0"/>
              <a:t>‘</a:t>
            </a:r>
            <a:r>
              <a:rPr lang="ko-KR" altLang="en-US" dirty="0"/>
              <a:t>누르는 순간</a:t>
            </a:r>
            <a:r>
              <a:rPr lang="en-US" altLang="ko-KR" dirty="0"/>
              <a:t>’</a:t>
            </a:r>
          </a:p>
          <a:p>
            <a:pPr marL="0" indent="0">
              <a:buNone/>
            </a:pPr>
            <a:r>
              <a:rPr lang="en-US" altLang="ko-KR" dirty="0" err="1"/>
              <a:t>Input.GetMouseButton</a:t>
            </a:r>
            <a:r>
              <a:rPr lang="en-US" altLang="ko-KR" dirty="0"/>
              <a:t>(): </a:t>
            </a:r>
            <a:r>
              <a:rPr lang="ko-KR" altLang="en-US" dirty="0"/>
              <a:t>마우스 버튼을 </a:t>
            </a:r>
            <a:r>
              <a:rPr lang="en-US" altLang="ko-KR" dirty="0"/>
              <a:t>‘</a:t>
            </a:r>
            <a:r>
              <a:rPr lang="ko-KR" altLang="en-US" dirty="0"/>
              <a:t>누르고 있는 동안</a:t>
            </a:r>
            <a:r>
              <a:rPr lang="en-US" altLang="ko-KR" dirty="0"/>
              <a:t>’</a:t>
            </a:r>
          </a:p>
          <a:p>
            <a:pPr marL="0" indent="0">
              <a:buNone/>
            </a:pPr>
            <a:r>
              <a:rPr lang="en-US" altLang="ko-KR" dirty="0" err="1"/>
              <a:t>Input.GetMouseButtonUp</a:t>
            </a:r>
            <a:r>
              <a:rPr lang="en-US" altLang="ko-KR" dirty="0"/>
              <a:t>(): </a:t>
            </a:r>
            <a:r>
              <a:rPr lang="ko-KR" altLang="en-US" dirty="0"/>
              <a:t>마우스 버튼에서 </a:t>
            </a:r>
            <a:r>
              <a:rPr lang="en-US" altLang="ko-KR" dirty="0"/>
              <a:t>‘</a:t>
            </a:r>
            <a:r>
              <a:rPr lang="ko-KR" altLang="en-US" dirty="0"/>
              <a:t>손을 떼는 순간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936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3681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035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414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630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8289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18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11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8269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623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4979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105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9822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835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6931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948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568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82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107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400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5338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307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413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647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https://docs.unity3d.com/Packages/com.unity.ugui@1.0/manual/script-CanvasScaler.html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667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387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8491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3631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64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0613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9747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1269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4788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4761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9774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3933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5299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835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433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96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3156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1052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919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7952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6610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2591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8866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5486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1878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3814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551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644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6100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803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0728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갱신이 안된 속성들은 좌측에 하늘색 세로 라인으로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2277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621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299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9678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128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6838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128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2386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2510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4815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847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297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6055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4745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7123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02637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중간고사 공지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2D </a:t>
            </a:r>
            <a:r>
              <a:rPr lang="ko-KR" altLang="en-US" dirty="0"/>
              <a:t>러너</a:t>
            </a:r>
            <a:r>
              <a:rPr lang="en-US" altLang="ko-KR" dirty="0"/>
              <a:t> </a:t>
            </a:r>
            <a:r>
              <a:rPr lang="ko-KR" altLang="en-US" dirty="0"/>
              <a:t>게임에 기능 추가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 시간에 기능추가 하는 예시 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64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2021.03.02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/>
              <a:t>객체지향프로그래밍 심화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</a:lstStyle>
          <a:p>
            <a:pPr lvl="1"/>
            <a:r>
              <a:rPr lang="ko-KR" altLang="en-US" dirty="0"/>
              <a:t>오리엔테이션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58177-76DB-4236-8856-D725D82B8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4/8/2023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44623-3D84-4C9C-BD16-A5A737684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381-B2E7-4375-BE36-F281E5CC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60273-9724-4240-BB30-AC21C4BA7238}"/>
              </a:ext>
            </a:extLst>
          </p:cNvPr>
          <p:cNvSpPr/>
          <p:nvPr userDrawn="1"/>
        </p:nvSpPr>
        <p:spPr>
          <a:xfrm>
            <a:off x="754359" y="3076183"/>
            <a:ext cx="10707327" cy="1505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75B9-69E2-4042-A2F3-FFC0A54C6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0" y="607115"/>
            <a:ext cx="1131826" cy="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299" y="211908"/>
            <a:ext cx="11812155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335A1-90B7-4F50-B216-0576D6335DE9}"/>
              </a:ext>
            </a:extLst>
          </p:cNvPr>
          <p:cNvSpPr/>
          <p:nvPr userDrawn="1"/>
        </p:nvSpPr>
        <p:spPr>
          <a:xfrm>
            <a:off x="0" y="658057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A2EAF9DD-0D53-49DC-A84F-6E19D72F9223}"/>
              </a:ext>
            </a:extLst>
          </p:cNvPr>
          <p:cNvSpPr txBox="1">
            <a:spLocks/>
          </p:cNvSpPr>
          <p:nvPr userDrawn="1"/>
        </p:nvSpPr>
        <p:spPr>
          <a:xfrm>
            <a:off x="42069" y="653811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C4E1F17A-3C2C-4CC5-A512-635D8789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4/8/2023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C221DA7-11E4-478E-ADBD-668550B0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3CD9615-5D02-443B-9D45-DB33B4CD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642BA-1F7E-40FE-8953-53AA275611A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868938AB-189A-401D-8819-295677A11AC2}"/>
              </a:ext>
            </a:extLst>
          </p:cNvPr>
          <p:cNvSpPr txBox="1">
            <a:spLocks/>
          </p:cNvSpPr>
          <p:nvPr userDrawn="1"/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E52E4-4E58-4436-B072-E61B6F2B610E}" type="datetimeFigureOut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4/8/2023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C75FC28-B8C4-4F83-8713-A87A747706D9}"/>
              </a:ext>
            </a:extLst>
          </p:cNvPr>
          <p:cNvSpPr txBox="1">
            <a:spLocks/>
          </p:cNvSpPr>
          <p:nvPr userDrawn="1"/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나눔고딕" panose="020D0604000000000000" pitchFamily="50" charset="-127"/>
              </a:rPr>
              <a:t>ck.ac.kr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DB763F1-8DEF-412F-BBB9-42E9E3C14344}"/>
              </a:ext>
            </a:extLst>
          </p:cNvPr>
          <p:cNvSpPr txBox="1">
            <a:spLocks/>
          </p:cNvSpPr>
          <p:nvPr userDrawn="1"/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333034-80D4-4AC0-A983-A9E485EA5F90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21711-E91A-4692-80AB-D0BAC6B6E9C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291F8502-0BE6-4828-8C8F-D1103A9CF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4/8/2023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55EF8E73-FEB1-4D8B-BA0F-658DCA9101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9DF27A7C-CF39-4C6D-B7CA-E795D64897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3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AB6CBC-D2B4-4CEC-8531-11B82FD9DA98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F5ABE6-4944-44EA-9FE9-B4C6F3B38838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날짜 개체 틀 3">
              <a:extLst>
                <a:ext uri="{FF2B5EF4-FFF2-40B4-BE49-F238E27FC236}">
                  <a16:creationId xmlns:a16="http://schemas.microsoft.com/office/drawing/2014/main" id="{34642553-CBBD-4E32-84B0-3318D42E4F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4/8/2023</a:t>
              </a:fld>
              <a:endParaRPr lang="en-US" dirty="0"/>
            </a:p>
          </p:txBody>
        </p:sp>
        <p:sp>
          <p:nvSpPr>
            <p:cNvPr id="13" name="바닥글 개체 틀 4">
              <a:extLst>
                <a:ext uri="{FF2B5EF4-FFF2-40B4-BE49-F238E27FC236}">
                  <a16:creationId xmlns:a16="http://schemas.microsoft.com/office/drawing/2014/main" id="{BDF05623-084B-4EC3-87BF-2846BFBB5E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4" name="슬라이드 번호 개체 틀 5">
              <a:extLst>
                <a:ext uri="{FF2B5EF4-FFF2-40B4-BE49-F238E27FC236}">
                  <a16:creationId xmlns:a16="http://schemas.microsoft.com/office/drawing/2014/main" id="{213CABE1-7763-4005-9306-833CF55507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523FC1-3153-497C-AD79-463AC05B854F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96E57-F686-470B-AAF0-75591C95179A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1486389C-119D-4492-9BC4-12641A0E04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4/8/2023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300A4B7-2F94-4C8D-9CB1-DA2BC39624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A271D037-A18F-4FC9-9DE0-DB1E24E4C9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A8B27-8323-4224-B3CA-A98A41BC223B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D96104-19FF-4802-B909-27AE3F76BE0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0D35BC11-C1D4-4B10-9BF4-5111025E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4/8/2023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55E13E3-EC16-4490-BE41-C60A0D37A0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80A046E3-3E71-4AE1-8D1C-4444C6C854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Title1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Title2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Title3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Title4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Title5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Title1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Title2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Title3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Title4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Title5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Related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Implementation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4/8/2023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4/8/2023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4/8/2023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9317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ck.ac.kr/archives/19310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BD6F2-A1F8-4C24-9949-0C7D456C05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577" y="4271984"/>
            <a:ext cx="5278453" cy="568958"/>
          </a:xfrm>
        </p:spPr>
        <p:txBody>
          <a:bodyPr/>
          <a:lstStyle/>
          <a:p>
            <a:pPr algn="r"/>
            <a:r>
              <a:rPr lang="ko-KR" altLang="en-US" b="1" dirty="0"/>
              <a:t>청강문화산업대학교 게임콘텐츠스쿨</a:t>
            </a:r>
            <a:endParaRPr lang="en-US" altLang="ko-KR" b="1" dirty="0"/>
          </a:p>
          <a:p>
            <a:pPr algn="ctr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/>
              <a:t>게임엔진프로그래밍응용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00" y="3429000"/>
            <a:ext cx="4557319" cy="4434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 2D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러너 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C1C178AF-325A-4B49-92AA-BE4DFBC2A84B}"/>
              </a:ext>
            </a:extLst>
          </p:cNvPr>
          <p:cNvSpPr txBox="1">
            <a:spLocks/>
          </p:cNvSpPr>
          <p:nvPr/>
        </p:nvSpPr>
        <p:spPr>
          <a:xfrm>
            <a:off x="5988424" y="4840942"/>
            <a:ext cx="5493606" cy="56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반 경 진</a:t>
            </a: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게임 조작법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점프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마우스 왼쪽 버튼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스페이스 키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사망 후 게임 재시작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마우스 왼쪽 버튼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스페이스 키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게임 종료</a:t>
            </a:r>
            <a:r>
              <a:rPr lang="en-US" altLang="ko-KR" sz="2000" dirty="0">
                <a:latin typeface="+mn-ea"/>
              </a:rPr>
              <a:t>: ESC </a:t>
            </a:r>
            <a:r>
              <a:rPr lang="ko-KR" altLang="en-US" sz="2000" dirty="0">
                <a:latin typeface="+mn-ea"/>
              </a:rPr>
              <a:t>키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9920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3E923A-A820-41FE-BEC5-AC6D9655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2" y="1666095"/>
            <a:ext cx="10589741" cy="32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78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59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49576" y="1227085"/>
            <a:ext cx="574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시작 지점 만들기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2A5E4-968D-4561-9BDD-9EAD567D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76" y="1040336"/>
            <a:ext cx="5746424" cy="55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6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492975" y="1190015"/>
            <a:ext cx="4041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데드존</a:t>
            </a:r>
            <a:r>
              <a:rPr lang="ko-KR" altLang="en-US" sz="2400" b="1" dirty="0">
                <a:latin typeface="+mn-ea"/>
              </a:rPr>
              <a:t> 만들기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022874-3354-4DF0-80CB-9428AE60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464" y="1023716"/>
            <a:ext cx="6945536" cy="55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6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206606" y="106165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캐릭터 </a:t>
            </a:r>
            <a:r>
              <a:rPr lang="ko-KR" altLang="en-US" sz="2400" b="1" dirty="0" err="1">
                <a:latin typeface="+mn-ea"/>
              </a:rPr>
              <a:t>스프라이트</a:t>
            </a:r>
            <a:r>
              <a:rPr lang="ko-KR" altLang="en-US" sz="2400" b="1" dirty="0">
                <a:latin typeface="+mn-ea"/>
              </a:rPr>
              <a:t> 편집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638F51-1260-452A-A8C6-4AAAC7CDD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274" y="2454398"/>
            <a:ext cx="3349811" cy="4106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6E0311-5F12-427D-BE03-8BF70FA4E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962" b="42906"/>
          <a:stretch/>
        </p:blipFill>
        <p:spPr>
          <a:xfrm>
            <a:off x="206606" y="1487514"/>
            <a:ext cx="8121844" cy="91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9F69C5-4932-438C-ADF1-65FE704BD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90" y="2401914"/>
            <a:ext cx="3247863" cy="41066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8F318D-DBE3-37E1-FFB1-0A6A375C1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638" r="71017" b="507"/>
          <a:stretch/>
        </p:blipFill>
        <p:spPr>
          <a:xfrm>
            <a:off x="241300" y="2434673"/>
            <a:ext cx="2353931" cy="30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7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85C4C4-6980-4487-87D9-0FE07703A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2"/>
          <a:stretch/>
        </p:blipFill>
        <p:spPr>
          <a:xfrm>
            <a:off x="185077" y="1257412"/>
            <a:ext cx="4991797" cy="50050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DA228B-46B2-4CE9-A72E-928D05325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74" y="1257412"/>
            <a:ext cx="3477110" cy="10669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9964E3-96E0-4ABB-8785-094704DFFB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07"/>
          <a:stretch/>
        </p:blipFill>
        <p:spPr>
          <a:xfrm>
            <a:off x="5274850" y="2445405"/>
            <a:ext cx="4753638" cy="26290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4CEEC6-22A1-4FCC-B14D-F9401A6A1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212" y="3964652"/>
            <a:ext cx="1467055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50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241300" y="1047157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플레이어 캐릭터 제작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520C16-7AF6-4741-8B9C-831FA0497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80" y="1657100"/>
            <a:ext cx="4763165" cy="4315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3FB3E7-831A-4BB4-A929-363AE288C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57051" y="1599022"/>
            <a:ext cx="475363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A451-7CE7-4BE4-98EB-2BC80668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341688"/>
            <a:ext cx="4686954" cy="3200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830D13-50F1-4691-AAB1-8284B9AED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1341688"/>
            <a:ext cx="4706007" cy="12955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3313CA-EC6A-490F-A8A0-72A63CA80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584" y="2751585"/>
            <a:ext cx="442021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0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241300" y="1047157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캐릭터 애니메이션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50455E-7741-47A2-A50C-F7664C4AD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59" y="1609731"/>
            <a:ext cx="5042272" cy="9234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9450B2-BB8B-423C-85A8-AB43C4D7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9731"/>
            <a:ext cx="5868511" cy="45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BF8DC1-6BCA-44BE-A2CF-0E97A530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299865"/>
            <a:ext cx="6133955" cy="4594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642717-6418-4E12-8A0C-5555A04B6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832" y="1299865"/>
            <a:ext cx="5680869" cy="37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7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5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28DEB-3B6D-4B94-A963-0F25B2201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81630"/>
            <a:ext cx="6705879" cy="3303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81DD6A-1615-4CF6-876B-7A58C727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10" y="3396085"/>
            <a:ext cx="6895284" cy="30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67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8AD46B-B540-4D31-A35F-E112C01A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05" y="1075656"/>
            <a:ext cx="5922704" cy="31845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8E5E60-1D45-46DC-91DD-300A9FB2F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63" y="1075656"/>
            <a:ext cx="5558948" cy="532406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3A23A1-5273-4EB3-84DC-FE0E0FC799FF}"/>
              </a:ext>
            </a:extLst>
          </p:cNvPr>
          <p:cNvSpPr/>
          <p:nvPr/>
        </p:nvSpPr>
        <p:spPr>
          <a:xfrm>
            <a:off x="954709" y="4429496"/>
            <a:ext cx="1384730" cy="25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62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CFFF9E-D932-CEC9-FB3D-3966D8A3BBF5}"/>
              </a:ext>
            </a:extLst>
          </p:cNvPr>
          <p:cNvGrpSpPr/>
          <p:nvPr/>
        </p:nvGrpSpPr>
        <p:grpSpPr>
          <a:xfrm>
            <a:off x="241300" y="1189838"/>
            <a:ext cx="5854700" cy="4988540"/>
            <a:chOff x="588073" y="1881816"/>
            <a:chExt cx="4639322" cy="38707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55E27D-F319-4605-B706-C8C7B203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073" y="1881816"/>
              <a:ext cx="3581900" cy="74305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798D0FD-447C-40D8-9372-D22F8FA10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073" y="2713681"/>
              <a:ext cx="4639322" cy="3038899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31DD8B3-967E-4833-8854-8C63C4D94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113" y="1189838"/>
            <a:ext cx="5876587" cy="46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44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BFBACA-096E-4B48-BB60-334720E6D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79256"/>
            <a:ext cx="7359995" cy="430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45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B8226-B23E-47AC-9EC5-DEB639D0D2D6}"/>
              </a:ext>
            </a:extLst>
          </p:cNvPr>
          <p:cNvSpPr txBox="1"/>
          <p:nvPr/>
        </p:nvSpPr>
        <p:spPr>
          <a:xfrm>
            <a:off x="241300" y="1047157"/>
            <a:ext cx="115388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유한 상태 머신</a:t>
            </a:r>
            <a:r>
              <a:rPr lang="en-US" altLang="ko-KR" sz="2400" b="1" dirty="0">
                <a:latin typeface="+mn-ea"/>
              </a:rPr>
              <a:t>(Finite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State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Machine,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FSM)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유한한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수의 상태</a:t>
            </a:r>
            <a:r>
              <a:rPr lang="en-US" altLang="ko-KR" sz="2000" dirty="0">
                <a:latin typeface="+mn-ea"/>
              </a:rPr>
              <a:t>(State)</a:t>
            </a:r>
            <a:r>
              <a:rPr lang="ko-KR" altLang="en-US" sz="2000" dirty="0">
                <a:latin typeface="+mn-ea"/>
              </a:rPr>
              <a:t>가 존재하며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한 번에 한 상태만 </a:t>
            </a:r>
            <a:r>
              <a:rPr lang="en-US" altLang="ko-KR" sz="2000" dirty="0">
                <a:latin typeface="+mn-ea"/>
              </a:rPr>
              <a:t>‘</a:t>
            </a:r>
            <a:r>
              <a:rPr lang="ko-KR" altLang="en-US" sz="2000" dirty="0">
                <a:latin typeface="+mn-ea"/>
              </a:rPr>
              <a:t>현재상태</a:t>
            </a:r>
            <a:r>
              <a:rPr lang="en-US" altLang="ko-KR" sz="2000" dirty="0">
                <a:latin typeface="+mn-ea"/>
              </a:rPr>
              <a:t>’</a:t>
            </a:r>
            <a:r>
              <a:rPr lang="ko-KR" altLang="en-US" sz="2000" dirty="0">
                <a:latin typeface="+mn-ea"/>
              </a:rPr>
              <a:t>가 되도록 프로그램을 설계하는 모델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어떤 상태에서 다른 상태로 전이</a:t>
            </a:r>
            <a:r>
              <a:rPr lang="en-US" altLang="ko-KR" sz="2000" dirty="0">
                <a:latin typeface="+mn-ea"/>
              </a:rPr>
              <a:t>(Transition)</a:t>
            </a:r>
            <a:r>
              <a:rPr lang="ko-KR" altLang="en-US" sz="2000" dirty="0">
                <a:latin typeface="+mn-ea"/>
              </a:rPr>
              <a:t>하여 현재 상태를 전환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현재 상태가 어떤 상태이며 어떤 조건에서는 어떤 상태가 현재 상태가 되어야 하는지 분명하게 표현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애니메이션 컨트롤러</a:t>
            </a:r>
            <a:r>
              <a:rPr lang="en-US" altLang="ko-KR" sz="2000" dirty="0">
                <a:latin typeface="+mn-ea"/>
              </a:rPr>
              <a:t>(Animation Controller)</a:t>
            </a:r>
            <a:r>
              <a:rPr lang="ko-KR" altLang="en-US" sz="2000" dirty="0">
                <a:latin typeface="+mn-ea"/>
              </a:rPr>
              <a:t>는 유한 상태 </a:t>
            </a:r>
            <a:r>
              <a:rPr lang="ko-KR" altLang="en-US" sz="2000" dirty="0" err="1">
                <a:latin typeface="+mn-ea"/>
              </a:rPr>
              <a:t>머신을</a:t>
            </a:r>
            <a:r>
              <a:rPr lang="ko-KR" altLang="en-US" sz="2000" dirty="0">
                <a:latin typeface="+mn-ea"/>
              </a:rPr>
              <a:t> 사용하여 재생할 애니메이션을 결정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039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B8226-B23E-47AC-9EC5-DEB639D0D2D6}"/>
              </a:ext>
            </a:extLst>
          </p:cNvPr>
          <p:cNvSpPr txBox="1"/>
          <p:nvPr/>
        </p:nvSpPr>
        <p:spPr>
          <a:xfrm>
            <a:off x="241300" y="1047157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유한 상태 머신</a:t>
            </a:r>
            <a:r>
              <a:rPr lang="en-US" altLang="ko-KR" sz="2400" b="1" dirty="0">
                <a:latin typeface="+mn-ea"/>
              </a:rPr>
              <a:t>(Finite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State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Machine,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FSM)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84E5D0-3AF4-4E29-9CBA-C5496DA9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411" y="1508822"/>
            <a:ext cx="5223178" cy="49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1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0D1210-DE4B-4655-9F36-39224C25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0" y="1007995"/>
            <a:ext cx="9668848" cy="526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56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F7B980-FCF2-48EC-B1BD-09D7E1BC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" y="1116210"/>
            <a:ext cx="6369767" cy="53921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A10207-CA03-4347-8DCE-AA135B2DB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513" y="4131298"/>
            <a:ext cx="5155187" cy="22616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698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2D50A1-11C8-4210-8E4C-007DABA3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8" y="1325962"/>
            <a:ext cx="3296110" cy="13241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72FA2F-43C8-4D42-9A81-AC4F0B193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78" y="2617352"/>
            <a:ext cx="5010849" cy="1219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0365F3-63D8-4F07-91E2-B7AAF26EF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50017"/>
            <a:ext cx="5684322" cy="5520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1D2D4E-407A-482E-B862-23F17CAC4173}"/>
              </a:ext>
            </a:extLst>
          </p:cNvPr>
          <p:cNvSpPr txBox="1"/>
          <p:nvPr/>
        </p:nvSpPr>
        <p:spPr>
          <a:xfrm>
            <a:off x="411678" y="4516375"/>
            <a:ext cx="5941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어떤 상태를 기본 상태로 변경하려면 해당 상태에서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마우스 오른쪽 클릭 </a:t>
            </a:r>
            <a:r>
              <a:rPr lang="en-US" altLang="ko-KR" sz="2000" dirty="0">
                <a:latin typeface="+mn-ea"/>
              </a:rPr>
              <a:t>&gt; Set as Layer Default State 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76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C5881D-A94E-44F5-BE2B-1BF198EA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58417"/>
            <a:ext cx="5405738" cy="53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3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"/>
          <p:cNvSpPr txBox="1">
            <a:spLocks noGrp="1"/>
          </p:cNvSpPr>
          <p:nvPr>
            <p:ph type="title"/>
          </p:nvPr>
        </p:nvSpPr>
        <p:spPr>
          <a:xfrm>
            <a:off x="241300" y="211908"/>
            <a:ext cx="5854700" cy="69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/>
              <a:t>코로나 유의 사항</a:t>
            </a:r>
            <a:endParaRPr/>
          </a:p>
        </p:txBody>
      </p:sp>
      <p:sp>
        <p:nvSpPr>
          <p:cNvPr id="245" name="Google Shape;245;p3"/>
          <p:cNvSpPr txBox="1">
            <a:spLocks noGrp="1"/>
          </p:cNvSpPr>
          <p:nvPr>
            <p:ph type="ftr" idx="11"/>
          </p:nvPr>
        </p:nvSpPr>
        <p:spPr>
          <a:xfrm>
            <a:off x="5786437" y="6613553"/>
            <a:ext cx="698253" cy="25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ck.ac.kr</a:t>
            </a:r>
            <a:endParaRPr/>
          </a:p>
        </p:txBody>
      </p:sp>
      <p:sp>
        <p:nvSpPr>
          <p:cNvPr id="246" name="Google Shape;246;p3"/>
          <p:cNvSpPr txBox="1">
            <a:spLocks noGrp="1"/>
          </p:cNvSpPr>
          <p:nvPr>
            <p:ph type="sldNum" idx="12"/>
          </p:nvPr>
        </p:nvSpPr>
        <p:spPr>
          <a:xfrm>
            <a:off x="11654948" y="6604808"/>
            <a:ext cx="537052" cy="25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247" name="Google Shape;247;p3"/>
          <p:cNvSpPr txBox="1"/>
          <p:nvPr/>
        </p:nvSpPr>
        <p:spPr>
          <a:xfrm>
            <a:off x="403412" y="1452282"/>
            <a:ext cx="117885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ko-KR" sz="3200">
                <a:solidFill>
                  <a:schemeClr val="dk1"/>
                </a:solidFill>
              </a:rPr>
              <a:t>2023학년도 1학기 방역 및 학사운영 방안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-KR" sz="2400" u="sng">
                <a:solidFill>
                  <a:schemeClr val="hlink"/>
                </a:solidFill>
                <a:hlinkClick r:id="rId3"/>
              </a:rPr>
              <a:t>https://www.ck.ac.kr/archives/193175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ko-KR" sz="3200">
                <a:solidFill>
                  <a:schemeClr val="dk1"/>
                </a:solidFill>
              </a:rPr>
              <a:t>2023학년도 1학기 국가공휴일 및 대학 행사 수업 대체 일정 공지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ko-KR" sz="2400" u="sng">
                <a:solidFill>
                  <a:schemeClr val="hlink"/>
                </a:solidFill>
                <a:hlinkClick r:id="rId4"/>
              </a:rPr>
              <a:t>https://www.ck.ac.kr/archives/193109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945565-9C95-4A4E-A77F-EFA0B5E3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195279"/>
            <a:ext cx="4614905" cy="1992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A4FFDC8-1F22-1C20-3F3E-AEBF62BCA8B6}"/>
              </a:ext>
            </a:extLst>
          </p:cNvPr>
          <p:cNvGrpSpPr/>
          <p:nvPr/>
        </p:nvGrpSpPr>
        <p:grpSpPr>
          <a:xfrm>
            <a:off x="5668338" y="1260829"/>
            <a:ext cx="5973009" cy="4771836"/>
            <a:chOff x="5950465" y="2619830"/>
            <a:chExt cx="5973009" cy="477183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F94162C-6AED-4EB7-ADC2-1F0519CD9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0465" y="2714238"/>
              <a:ext cx="5973009" cy="467742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F939D6-4BB1-46EA-8176-E2AFEA59F465}"/>
                </a:ext>
              </a:extLst>
            </p:cNvPr>
            <p:cNvSpPr/>
            <p:nvPr/>
          </p:nvSpPr>
          <p:spPr>
            <a:xfrm>
              <a:off x="6160141" y="2619830"/>
              <a:ext cx="2351314" cy="383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03A09C-D81C-4638-B5CC-EE0A74ED1A70}"/>
              </a:ext>
            </a:extLst>
          </p:cNvPr>
          <p:cNvSpPr txBox="1"/>
          <p:nvPr/>
        </p:nvSpPr>
        <p:spPr>
          <a:xfrm>
            <a:off x="392569" y="3253608"/>
            <a:ext cx="49638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Has</a:t>
            </a:r>
            <a:r>
              <a:rPr lang="ko-KR" altLang="en-US" dirty="0"/>
              <a:t> </a:t>
            </a:r>
            <a:r>
              <a:rPr lang="en-US" altLang="ko-KR" dirty="0"/>
              <a:t>Exit</a:t>
            </a:r>
            <a:r>
              <a:rPr lang="ko-KR" altLang="en-US" dirty="0"/>
              <a:t> </a:t>
            </a:r>
            <a:r>
              <a:rPr lang="en-US" altLang="ko-KR" dirty="0"/>
              <a:t>Time</a:t>
            </a:r>
          </a:p>
          <a:p>
            <a:pPr lvl="1"/>
            <a:r>
              <a:rPr lang="ko-KR" altLang="en-US" dirty="0"/>
              <a:t>종료 시점을 활성화 하는 옵션</a:t>
            </a:r>
            <a:endParaRPr lang="en-US" altLang="ko-KR" dirty="0"/>
          </a:p>
          <a:p>
            <a:pPr lvl="1"/>
            <a:r>
              <a:rPr lang="ko-KR" altLang="en-US" dirty="0"/>
              <a:t>활성화 시 현재 상태의 애니메이션 클립의 재생 시간이 종료 시점에 도달할 때까지 전이가 지연</a:t>
            </a:r>
            <a:endParaRPr lang="en-US" altLang="ko-KR" dirty="0"/>
          </a:p>
          <a:p>
            <a:pPr lvl="1"/>
            <a:r>
              <a:rPr lang="ko-KR" altLang="en-US" dirty="0"/>
              <a:t>비활성화 시 전이 조건을 만족하는 즉시 전이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Transition Duration</a:t>
            </a:r>
          </a:p>
          <a:p>
            <a:pPr lvl="1"/>
            <a:r>
              <a:rPr lang="ko-KR" altLang="en-US" dirty="0"/>
              <a:t>전이가 이루어지는 동안 현재 애니메이션 클립과 다음 애니메이션 클립을 섞어</a:t>
            </a:r>
            <a:r>
              <a:rPr lang="en-US" altLang="ko-KR" dirty="0"/>
              <a:t>(</a:t>
            </a:r>
            <a:r>
              <a:rPr lang="ko-KR" altLang="en-US" dirty="0" err="1"/>
              <a:t>블랜딩</a:t>
            </a:r>
            <a:r>
              <a:rPr lang="en-US" altLang="ko-KR" dirty="0"/>
              <a:t>) </a:t>
            </a:r>
            <a:r>
              <a:rPr lang="ko-KR" altLang="en-US" dirty="0"/>
              <a:t>부드럽게 이어주는 시간을 결정</a:t>
            </a:r>
          </a:p>
        </p:txBody>
      </p:sp>
    </p:spTree>
    <p:extLst>
      <p:ext uri="{BB962C8B-B14F-4D97-AF65-F5344CB8AC3E}">
        <p14:creationId xmlns:p14="http://schemas.microsoft.com/office/powerpoint/2010/main" val="1998867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58BFC6-410A-C13F-63A7-9E86E21D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2" y="1115878"/>
            <a:ext cx="5596066" cy="19115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15A5BA-0B8A-6824-76FB-75DA079F7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829" y="1068663"/>
            <a:ext cx="6646871" cy="53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16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D02F72-7F68-43ED-A893-C890E760D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2" y="1179746"/>
            <a:ext cx="5848546" cy="13286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7E48CE-D32A-45F1-AB4F-EA840D23D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758" y="1179746"/>
            <a:ext cx="5887272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8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920EA-5C61-4408-B42E-34F3C328D912}"/>
              </a:ext>
            </a:extLst>
          </p:cNvPr>
          <p:cNvSpPr txBox="1"/>
          <p:nvPr/>
        </p:nvSpPr>
        <p:spPr>
          <a:xfrm>
            <a:off x="241300" y="1047157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PlayerController</a:t>
            </a:r>
            <a:r>
              <a:rPr lang="ko-KR" altLang="en-US" sz="2400" b="1" dirty="0">
                <a:latin typeface="+mn-ea"/>
              </a:rPr>
              <a:t> 스크립트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5F0D43-CD60-4DB1-911C-512BB761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508822"/>
            <a:ext cx="5944430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20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ACD434-3ECD-1F14-57F1-1A32BD7C8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10771" r="4405"/>
          <a:stretch/>
        </p:blipFill>
        <p:spPr>
          <a:xfrm>
            <a:off x="704335" y="1334529"/>
            <a:ext cx="11258702" cy="21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88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6C9F61-B432-4963-2219-6FBC89AF5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" t="4396" r="-401" b="699"/>
          <a:stretch/>
        </p:blipFill>
        <p:spPr>
          <a:xfrm>
            <a:off x="1606625" y="1054683"/>
            <a:ext cx="9094326" cy="55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4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DE1AD0-85C8-1735-3920-B137C8D3C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3" r="6351"/>
          <a:stretch/>
        </p:blipFill>
        <p:spPr>
          <a:xfrm>
            <a:off x="387178" y="1202887"/>
            <a:ext cx="11417643" cy="528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16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658F13-77F1-A133-FCE8-045CC53C2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0"/>
          <a:stretch/>
        </p:blipFill>
        <p:spPr>
          <a:xfrm>
            <a:off x="1839573" y="1029879"/>
            <a:ext cx="8651313" cy="55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91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4907FA-487B-4D44-9B64-88F902F1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286" y="1551857"/>
            <a:ext cx="8733428" cy="47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9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B3EE44-49F8-47A1-94DA-51F20774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01" y="1204890"/>
            <a:ext cx="5163271" cy="12003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9914A1-46A9-4188-A02B-5C331C484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01" y="2703773"/>
            <a:ext cx="5953956" cy="3562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434231-C539-4FB2-AB4F-0F392714E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02497"/>
            <a:ext cx="606827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2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70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47D416-69DF-4A70-81A7-30F27F49B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314155"/>
            <a:ext cx="7709671" cy="507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51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336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배경 추가하기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3B2EDB-5BAE-4AD5-A718-0EEB47DF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767633"/>
            <a:ext cx="5868219" cy="4239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B421E8-96C6-4706-BE98-9993770D4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45"/>
          <a:stretch/>
        </p:blipFill>
        <p:spPr>
          <a:xfrm>
            <a:off x="6484690" y="1051363"/>
            <a:ext cx="5373665" cy="543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3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217611" y="1128450"/>
            <a:ext cx="11835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스프라이트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랜더러</a:t>
            </a:r>
            <a:r>
              <a:rPr lang="en-US" altLang="ko-KR" sz="2400" b="1" dirty="0">
                <a:latin typeface="+mn-ea"/>
              </a:rPr>
              <a:t>(Sprite Renderer)</a:t>
            </a:r>
            <a:r>
              <a:rPr lang="ko-KR" altLang="en-US" sz="2400" b="1" dirty="0">
                <a:latin typeface="+mn-ea"/>
              </a:rPr>
              <a:t>의 정렬 레이어</a:t>
            </a:r>
            <a:r>
              <a:rPr lang="en-US" altLang="ko-KR" sz="2400" b="1" dirty="0">
                <a:latin typeface="+mn-ea"/>
              </a:rPr>
              <a:t>(Sorting 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 err="1">
                <a:latin typeface="+mn-ea"/>
              </a:rPr>
              <a:t>스프라이트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랜더러</a:t>
            </a:r>
            <a:r>
              <a:rPr lang="ko-KR" altLang="en-US" sz="2000" dirty="0">
                <a:latin typeface="+mn-ea"/>
              </a:rPr>
              <a:t> 컴포넌트가 그리는 그래픽의 앞뒤 정렬은 트랜스폼 컴포넌트의 위치 값과 상관이 없음 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2D </a:t>
            </a:r>
            <a:r>
              <a:rPr lang="ko-KR" altLang="en-US" sz="2000" dirty="0">
                <a:latin typeface="+mn-ea"/>
              </a:rPr>
              <a:t>게임 오브젝트가 그려지는 순서는 </a:t>
            </a:r>
            <a:r>
              <a:rPr lang="ko-KR" altLang="en-US" sz="2000" dirty="0" err="1">
                <a:latin typeface="+mn-ea"/>
              </a:rPr>
              <a:t>스프라이트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랜더러의</a:t>
            </a:r>
            <a:r>
              <a:rPr lang="ko-KR" altLang="en-US" sz="2000" dirty="0">
                <a:latin typeface="+mn-ea"/>
              </a:rPr>
              <a:t> 정렬 레이어가 결정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148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1CAC7A-6310-4271-A455-30DC70CD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8" y="1035431"/>
            <a:ext cx="5286229" cy="54490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1206CF-B415-4321-AC12-AD8F287D5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63" y="1161733"/>
            <a:ext cx="600158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96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FF6C1C-C672-410A-8516-27DD5DF23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56" y="1092802"/>
            <a:ext cx="8372584" cy="51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ScrollingObject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스크립트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FE259F-6584-4865-926C-4A84FA1DB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3" y="1537423"/>
            <a:ext cx="7931369" cy="49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69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6AE1C-A84E-40B1-8484-DF1114E50C93}"/>
              </a:ext>
            </a:extLst>
          </p:cNvPr>
          <p:cNvSpPr txBox="1"/>
          <p:nvPr/>
        </p:nvSpPr>
        <p:spPr>
          <a:xfrm>
            <a:off x="475013" y="3449430"/>
            <a:ext cx="970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프레임 당 처리 할 경우 </a:t>
            </a:r>
            <a:r>
              <a:rPr lang="en-US" altLang="ko-KR" dirty="0"/>
              <a:t>(</a:t>
            </a:r>
            <a:r>
              <a:rPr lang="en-US" altLang="ko-KR" dirty="0" err="1"/>
              <a:t>Time.deltaTime</a:t>
            </a:r>
            <a:r>
              <a:rPr lang="en-US" altLang="ko-KR" dirty="0"/>
              <a:t>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사용하지 않는 경우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아래와 같이 프레임 드랍 하여 테스트 해보면 같은 속도이지만 차이를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4C3BF8-F525-F8C1-71B8-A2BC43F32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7" r="10507"/>
          <a:stretch/>
        </p:blipFill>
        <p:spPr>
          <a:xfrm>
            <a:off x="475013" y="1013296"/>
            <a:ext cx="10911016" cy="24157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14C2A1-FC33-10B8-C74B-922D4BC44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07"/>
          <a:stretch/>
        </p:blipFill>
        <p:spPr>
          <a:xfrm>
            <a:off x="475013" y="4116191"/>
            <a:ext cx="10911016" cy="21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64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반복되는 배경 만들기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25BA12-E814-4A5E-B1A9-FBC321D59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540" y="1900053"/>
            <a:ext cx="6921695" cy="44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86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CFE9C3-1ED5-4804-9468-8C0245C4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456" y="1513028"/>
            <a:ext cx="5972796" cy="49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45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091FC7-A4E2-4934-98BE-1DE63E8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16" y="1076972"/>
            <a:ext cx="6114367" cy="5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8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B594AA-A5D4-4EC9-8600-0F39ADA0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1513028"/>
            <a:ext cx="5867399" cy="48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16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7EA7B9-8D5A-4D42-BA84-F06F1D49B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409"/>
          <a:stretch/>
        </p:blipFill>
        <p:spPr>
          <a:xfrm>
            <a:off x="116014" y="1078040"/>
            <a:ext cx="6815312" cy="21347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CCF014-086D-E741-F4FA-4AF6F46DD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61" r="4666"/>
          <a:stretch/>
        </p:blipFill>
        <p:spPr>
          <a:xfrm>
            <a:off x="6135563" y="2145398"/>
            <a:ext cx="5975867" cy="44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1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F94225-3871-2871-0AEC-832769151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8" b="36185"/>
          <a:stretch/>
        </p:blipFill>
        <p:spPr>
          <a:xfrm>
            <a:off x="318915" y="1019554"/>
            <a:ext cx="11336033" cy="53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87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F94225-3871-2871-0AEC-832769151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14" b="73"/>
          <a:stretch/>
        </p:blipFill>
        <p:spPr>
          <a:xfrm>
            <a:off x="318915" y="1099752"/>
            <a:ext cx="11336033" cy="324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14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5D21D-C5F6-41F3-BAE3-C1A08CD3A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9" y="1339469"/>
            <a:ext cx="5506218" cy="3086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829610-336A-4FA3-9C1C-63887414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19" y="4623056"/>
            <a:ext cx="5668166" cy="1790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169818-D0CE-4353-A092-1395ED9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563" y="1203104"/>
            <a:ext cx="590632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5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게임 </a:t>
            </a:r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만들기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177C9-C9EB-428C-B640-5C7D64F3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597" y="1513028"/>
            <a:ext cx="8093180" cy="50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63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A52665-77AE-4B80-9984-46E26E1D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51" y="1999924"/>
            <a:ext cx="4991486" cy="41127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29FC2C-1722-4E8B-A2E8-607BA5C2D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81" y="1815763"/>
            <a:ext cx="5420267" cy="4481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7A369-9D1E-4500-8DDD-EA84CC933CDF}"/>
              </a:ext>
            </a:extLst>
          </p:cNvPr>
          <p:cNvSpPr txBox="1"/>
          <p:nvPr/>
        </p:nvSpPr>
        <p:spPr>
          <a:xfrm>
            <a:off x="1037967" y="117637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고정 픽셀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B3E7B-4634-4E61-A3E3-E2770E41A372}"/>
              </a:ext>
            </a:extLst>
          </p:cNvPr>
          <p:cNvSpPr txBox="1"/>
          <p:nvPr/>
        </p:nvSpPr>
        <p:spPr>
          <a:xfrm>
            <a:off x="6771733" y="116943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 크기에 따라 스케일</a:t>
            </a:r>
            <a:endParaRPr lang="en-US" altLang="ko-KR" dirty="0"/>
          </a:p>
          <a:p>
            <a:r>
              <a:rPr lang="en-US" altLang="ko-KR" dirty="0"/>
              <a:t>(Scale Width Screen Size)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241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CA61CD-863D-4FD0-B568-E351F8499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45" y="1468717"/>
            <a:ext cx="6793027" cy="4816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DC01DD-1C7E-4E46-9D71-F7A906E8C0C2}"/>
              </a:ext>
            </a:extLst>
          </p:cNvPr>
          <p:cNvSpPr txBox="1"/>
          <p:nvPr/>
        </p:nvSpPr>
        <p:spPr>
          <a:xfrm>
            <a:off x="339345" y="123501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 매치</a:t>
            </a:r>
          </a:p>
        </p:txBody>
      </p:sp>
    </p:spTree>
    <p:extLst>
      <p:ext uri="{BB962C8B-B14F-4D97-AF65-F5344CB8AC3E}">
        <p14:creationId xmlns:p14="http://schemas.microsoft.com/office/powerpoint/2010/main" val="3644343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3ADE9D-5EBC-4EDE-B18E-6A2BE6ADB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870"/>
          <a:stretch/>
        </p:blipFill>
        <p:spPr>
          <a:xfrm>
            <a:off x="0" y="1054763"/>
            <a:ext cx="7669859" cy="15272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6A4411-FFC7-71F8-DA60-51B4EB2A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884" y="1054763"/>
            <a:ext cx="5125590" cy="53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44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141F65-C962-4997-A57F-0BF56B40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2" y="1241595"/>
            <a:ext cx="5896798" cy="522995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69A4440-DD15-7734-D620-BF55F589CF27}"/>
              </a:ext>
            </a:extLst>
          </p:cNvPr>
          <p:cNvGrpSpPr/>
          <p:nvPr/>
        </p:nvGrpSpPr>
        <p:grpSpPr>
          <a:xfrm>
            <a:off x="6135562" y="1190330"/>
            <a:ext cx="5393291" cy="5281220"/>
            <a:chOff x="6901141" y="1377993"/>
            <a:chExt cx="4751724" cy="495155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E73E82-60B8-4FEB-AB39-EA8DDD003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4039" y="1377993"/>
              <a:ext cx="3945825" cy="63966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9131F75-A354-4E17-92A3-ABE43CBC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1141" y="1983639"/>
              <a:ext cx="4751724" cy="4345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75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3B056C-44C1-4398-9843-3D476DE94E04}"/>
              </a:ext>
            </a:extLst>
          </p:cNvPr>
          <p:cNvSpPr txBox="1"/>
          <p:nvPr/>
        </p:nvSpPr>
        <p:spPr>
          <a:xfrm>
            <a:off x="3739959" y="3401877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3667E-CDFE-44F8-9F32-D0D35EC7E78B}"/>
              </a:ext>
            </a:extLst>
          </p:cNvPr>
          <p:cNvSpPr txBox="1"/>
          <p:nvPr/>
        </p:nvSpPr>
        <p:spPr>
          <a:xfrm>
            <a:off x="3739959" y="2305132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231696-325C-4264-BF4F-FC04CBAAC9B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13503" y="192167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CBB4CE-DBE6-4C9F-A1A7-2138DD99AF6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13503" y="298494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B83ECC-B62C-4756-9878-1EB55CA838D0}"/>
              </a:ext>
            </a:extLst>
          </p:cNvPr>
          <p:cNvCxnSpPr>
            <a:cxnSpLocks/>
          </p:cNvCxnSpPr>
          <p:nvPr/>
        </p:nvCxnSpPr>
        <p:spPr>
          <a:xfrm>
            <a:off x="3613503" y="4048210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4A6D70-921D-443E-8515-AC1A759D27E0}"/>
              </a:ext>
            </a:extLst>
          </p:cNvPr>
          <p:cNvSpPr txBox="1"/>
          <p:nvPr/>
        </p:nvSpPr>
        <p:spPr>
          <a:xfrm>
            <a:off x="3739959" y="4418259"/>
            <a:ext cx="673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2CF2FF-84F1-494F-8675-F4D31B85E577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261303" y="2244838"/>
            <a:ext cx="0" cy="416939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72AE07-431C-4A1E-8352-8C31FFD83075}"/>
              </a:ext>
            </a:extLst>
          </p:cNvPr>
          <p:cNvSpPr/>
          <p:nvPr/>
        </p:nvSpPr>
        <p:spPr>
          <a:xfrm>
            <a:off x="2909103" y="159850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6CC75B-BCBF-407E-8B99-EA1696338540}"/>
              </a:ext>
            </a:extLst>
          </p:cNvPr>
          <p:cNvSpPr/>
          <p:nvPr/>
        </p:nvSpPr>
        <p:spPr>
          <a:xfrm>
            <a:off x="2909103" y="266177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668C34-E3AD-4296-8049-FC52DDD8ACA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3261303" y="3308108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083D69-AF83-460D-B4FB-43A186D4551E}"/>
              </a:ext>
            </a:extLst>
          </p:cNvPr>
          <p:cNvSpPr/>
          <p:nvPr/>
        </p:nvSpPr>
        <p:spPr>
          <a:xfrm>
            <a:off x="2909103" y="3725043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63B2C-57E7-4366-8971-CCF4062A91A2}"/>
              </a:ext>
            </a:extLst>
          </p:cNvPr>
          <p:cNvSpPr/>
          <p:nvPr/>
        </p:nvSpPr>
        <p:spPr>
          <a:xfrm>
            <a:off x="2909103" y="4788310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9FDE2A6-74E0-4016-8213-000A0FCFE687}"/>
              </a:ext>
            </a:extLst>
          </p:cNvPr>
          <p:cNvCxnSpPr>
            <a:cxnSpLocks/>
          </p:cNvCxnSpPr>
          <p:nvPr/>
        </p:nvCxnSpPr>
        <p:spPr>
          <a:xfrm>
            <a:off x="3261303" y="4371374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E4E104-D64C-47EF-B174-0C01E621F6B8}"/>
              </a:ext>
            </a:extLst>
          </p:cNvPr>
          <p:cNvCxnSpPr>
            <a:cxnSpLocks/>
          </p:cNvCxnSpPr>
          <p:nvPr/>
        </p:nvCxnSpPr>
        <p:spPr>
          <a:xfrm>
            <a:off x="3516521" y="5111475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9DC084-B371-4C6A-8F6E-DBA492D1EF27}"/>
              </a:ext>
            </a:extLst>
          </p:cNvPr>
          <p:cNvSpPr txBox="1"/>
          <p:nvPr/>
        </p:nvSpPr>
        <p:spPr>
          <a:xfrm>
            <a:off x="3739959" y="1248531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0060A9-032B-40DF-903A-E5559B26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0" y="1365569"/>
            <a:ext cx="5963482" cy="31055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C842B9-D686-4DC7-9A6E-EBDD328FF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74" y="3954161"/>
            <a:ext cx="3945435" cy="2517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207DAD-316F-9E3C-A7DB-2C7FA4246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657" y="1267221"/>
            <a:ext cx="2972215" cy="46107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55275F-484E-009A-9EEA-A6770CF9A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795" y="2001159"/>
            <a:ext cx="3379745" cy="18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23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78E62D-FC2C-409F-ACA5-D32F5CF5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7" y="1190330"/>
            <a:ext cx="5449060" cy="4572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6E306E-6879-4CB0-A50E-2B302DC7C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822" y="1299534"/>
            <a:ext cx="579200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09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161F4E-31D4-403C-96DC-217C5265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258363"/>
            <a:ext cx="5459977" cy="18308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D909BA-1029-4D30-B8E2-452450C38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98" y="1257897"/>
            <a:ext cx="5982535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63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77DD12-455A-4DE7-AD64-B3091949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0" y="1149724"/>
            <a:ext cx="5207438" cy="355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34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게임 매니저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만들기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점수 저장 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게임 오버 상태 표현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플레이어의 사망을 감지해 게임 오버 처리 실행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점수에 따라 점수 </a:t>
            </a:r>
            <a:r>
              <a:rPr lang="en-US" altLang="ko-KR" sz="2000" dirty="0">
                <a:latin typeface="+mn-ea"/>
              </a:rPr>
              <a:t>UI </a:t>
            </a:r>
            <a:r>
              <a:rPr lang="ko-KR" altLang="en-US" sz="2000" dirty="0">
                <a:latin typeface="+mn-ea"/>
              </a:rPr>
              <a:t>텍스트 갱신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게임오버 되었을 때 게임오버 </a:t>
            </a:r>
            <a:r>
              <a:rPr lang="en-US" altLang="ko-KR" sz="2000" dirty="0">
                <a:latin typeface="+mn-ea"/>
              </a:rPr>
              <a:t>UI </a:t>
            </a:r>
            <a:r>
              <a:rPr lang="ko-KR" altLang="en-US" sz="2000" dirty="0">
                <a:latin typeface="+mn-ea"/>
              </a:rPr>
              <a:t>활성화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263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싱글턴</a:t>
            </a:r>
            <a:r>
              <a:rPr lang="ko-KR" altLang="en-US" sz="2400" b="1" dirty="0">
                <a:latin typeface="+mn-ea"/>
              </a:rPr>
              <a:t> 패턴의 필요성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단일 오브젝트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손쉬운 접근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싱글턴을</a:t>
            </a:r>
            <a:r>
              <a:rPr lang="ko-KR" altLang="en-US" sz="2400" b="1" dirty="0">
                <a:latin typeface="+mn-ea"/>
              </a:rPr>
              <a:t> 사용하는 이유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게임 매니저 오브젝트는 단 하나만 존재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어떤 곳에서도 손쉽게 게임 매니저 오브젝트에 접근 가능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07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정적</a:t>
            </a:r>
            <a:r>
              <a:rPr lang="en-US" altLang="ko-KR" sz="2400" b="1" dirty="0">
                <a:latin typeface="+mn-ea"/>
              </a:rPr>
              <a:t>(Static)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CAD58E-FED7-4851-8D85-603A17D0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41" y="2046153"/>
            <a:ext cx="3934374" cy="1571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F03B85-DBD8-4462-A8BF-AA4972613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314" y="1325371"/>
            <a:ext cx="4048690" cy="24958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310F77-F188-4CD8-8C4A-6E5EFA916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94" y="4052100"/>
            <a:ext cx="4616743" cy="2442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C9D3C5-DCA2-4068-B82A-134D7ABF9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661" y="3933346"/>
            <a:ext cx="5375391" cy="25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67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ECB6F0-63BC-4A75-90EA-4C9309A61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8" y="1160946"/>
            <a:ext cx="6660266" cy="18417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4942F4-53AA-4661-A320-EB9D86B3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782" y="1074448"/>
            <a:ext cx="5506218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13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A1AB2-7596-A451-5525-123A00B1D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9"/>
          <a:stretch/>
        </p:blipFill>
        <p:spPr>
          <a:xfrm>
            <a:off x="1874070" y="1099749"/>
            <a:ext cx="8493287" cy="544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75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C28953-5680-48B0-8870-4F718E12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80" y="1014398"/>
            <a:ext cx="8553359" cy="52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3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401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4785C2-BC5A-4873-BA85-270B5D09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770" y="1421464"/>
            <a:ext cx="9160460" cy="497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43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0128B4-4AA9-4E64-8232-30E1DAE5E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0" r="4405"/>
          <a:stretch/>
        </p:blipFill>
        <p:spPr>
          <a:xfrm>
            <a:off x="289918" y="1037965"/>
            <a:ext cx="11654948" cy="550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5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AB4504-7AA3-F7FA-38FC-5D03716FB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01"/>
          <a:stretch/>
        </p:blipFill>
        <p:spPr>
          <a:xfrm>
            <a:off x="615778" y="1283439"/>
            <a:ext cx="1096044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681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1FF13-4323-450B-A30F-31D065BB097D}"/>
              </a:ext>
            </a:extLst>
          </p:cNvPr>
          <p:cNvSpPr txBox="1"/>
          <p:nvPr/>
        </p:nvSpPr>
        <p:spPr>
          <a:xfrm>
            <a:off x="451261" y="1023948"/>
            <a:ext cx="79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PlayerController.cs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8186D5C-DEC1-C43E-4A24-3B266D858377}"/>
              </a:ext>
            </a:extLst>
          </p:cNvPr>
          <p:cNvGrpSpPr/>
          <p:nvPr/>
        </p:nvGrpSpPr>
        <p:grpSpPr>
          <a:xfrm>
            <a:off x="451261" y="1393280"/>
            <a:ext cx="8944576" cy="5076754"/>
            <a:chOff x="2710372" y="1300947"/>
            <a:chExt cx="8944576" cy="50767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A636DB4-8F32-BEA6-8681-8A425F2EB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92" r="16689"/>
            <a:stretch/>
          </p:blipFill>
          <p:spPr>
            <a:xfrm>
              <a:off x="2710372" y="1300947"/>
              <a:ext cx="8944576" cy="507675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C1D12D-B94B-82CA-1094-8C87D7DB03A5}"/>
                </a:ext>
              </a:extLst>
            </p:cNvPr>
            <p:cNvSpPr/>
            <p:nvPr/>
          </p:nvSpPr>
          <p:spPr>
            <a:xfrm>
              <a:off x="3620530" y="5745892"/>
              <a:ext cx="4234316" cy="36933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4557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91C4-CE5C-4E11-B035-AC915A95A8D9}"/>
              </a:ext>
            </a:extLst>
          </p:cNvPr>
          <p:cNvSpPr txBox="1"/>
          <p:nvPr/>
        </p:nvSpPr>
        <p:spPr>
          <a:xfrm>
            <a:off x="241300" y="1722015"/>
            <a:ext cx="1164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1FF13-4323-450B-A30F-31D065BB097D}"/>
              </a:ext>
            </a:extLst>
          </p:cNvPr>
          <p:cNvSpPr txBox="1"/>
          <p:nvPr/>
        </p:nvSpPr>
        <p:spPr>
          <a:xfrm>
            <a:off x="451262" y="1116281"/>
            <a:ext cx="79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ScrollingObject.cs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8425BE-215D-A9BE-AD72-9B5FF8906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91"/>
          <a:stretch/>
        </p:blipFill>
        <p:spPr>
          <a:xfrm>
            <a:off x="451262" y="1520534"/>
            <a:ext cx="10693400" cy="324612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61EFE2-0B17-B346-0FC5-227530B2CC08}"/>
              </a:ext>
            </a:extLst>
          </p:cNvPr>
          <p:cNvGrpSpPr/>
          <p:nvPr/>
        </p:nvGrpSpPr>
        <p:grpSpPr>
          <a:xfrm>
            <a:off x="1637578" y="2387600"/>
            <a:ext cx="4847112" cy="2138786"/>
            <a:chOff x="1637578" y="2387600"/>
            <a:chExt cx="4847112" cy="213878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FE24EB0-DB49-28C0-C95F-5A42B49273A7}"/>
                </a:ext>
              </a:extLst>
            </p:cNvPr>
            <p:cNvSpPr/>
            <p:nvPr/>
          </p:nvSpPr>
          <p:spPr>
            <a:xfrm>
              <a:off x="1663700" y="2387600"/>
              <a:ext cx="4820990" cy="609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EA70C4-E161-3BAF-6C32-CAEF46AC94B1}"/>
                </a:ext>
              </a:extLst>
            </p:cNvPr>
            <p:cNvSpPr/>
            <p:nvPr/>
          </p:nvSpPr>
          <p:spPr>
            <a:xfrm>
              <a:off x="1637578" y="4157054"/>
              <a:ext cx="521422" cy="36933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03189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91C4-CE5C-4E11-B035-AC915A95A8D9}"/>
              </a:ext>
            </a:extLst>
          </p:cNvPr>
          <p:cNvSpPr txBox="1"/>
          <p:nvPr/>
        </p:nvSpPr>
        <p:spPr>
          <a:xfrm>
            <a:off x="241300" y="1722015"/>
            <a:ext cx="1164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9BE9A-4A68-4F79-A7AB-D98FD8F9A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36"/>
          <a:stretch/>
        </p:blipFill>
        <p:spPr>
          <a:xfrm>
            <a:off x="-7318" y="1013697"/>
            <a:ext cx="6492008" cy="17859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8830FC-3378-37DB-DB12-DAD3AE914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92"/>
          <a:stretch/>
        </p:blipFill>
        <p:spPr>
          <a:xfrm>
            <a:off x="5832423" y="2500617"/>
            <a:ext cx="6365398" cy="40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94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91C4-CE5C-4E11-B035-AC915A95A8D9}"/>
              </a:ext>
            </a:extLst>
          </p:cNvPr>
          <p:cNvSpPr txBox="1"/>
          <p:nvPr/>
        </p:nvSpPr>
        <p:spPr>
          <a:xfrm>
            <a:off x="241300" y="1722015"/>
            <a:ext cx="1164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666F4-B829-469F-A6E3-C9B1121DF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10" y="1295949"/>
            <a:ext cx="8315180" cy="51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77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245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26571" y="1051362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발판 만들기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5218DA-CD7A-4598-8E6D-02FFDC99B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39" y="1513027"/>
            <a:ext cx="5801535" cy="1200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05C5E-277D-41AE-A274-0D6878F0F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5" y="1658064"/>
            <a:ext cx="5906324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114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BA45E5-70ED-4EEB-987C-E0D81680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63319"/>
            <a:ext cx="7350148" cy="51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4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게임 컨셉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latin typeface="+mn-ea"/>
              </a:rPr>
              <a:t>2D </a:t>
            </a:r>
            <a:r>
              <a:rPr lang="ko-KR" altLang="en-US" sz="2000" dirty="0">
                <a:latin typeface="+mn-ea"/>
              </a:rPr>
              <a:t>횡 스크롤 러너 게임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계속 뛰면서 발판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플랫폼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 사이를 점프해 낭떠러지로 떨어지지 않고 살아남아라</a:t>
            </a:r>
            <a:r>
              <a:rPr lang="en-US" altLang="ko-KR" sz="2000" dirty="0">
                <a:latin typeface="+mn-ea"/>
              </a:rPr>
              <a:t>!</a:t>
            </a:r>
            <a:endParaRPr lang="ko-KR" altLang="en-US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EFFEDC-4BB7-47B6-A1A8-8E55A43F5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1" y="3596207"/>
            <a:ext cx="4688281" cy="2708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32C1A5-2952-4E8E-B900-3BA0E0B67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"/>
          <a:stretch/>
        </p:blipFill>
        <p:spPr>
          <a:xfrm>
            <a:off x="6368749" y="3951391"/>
            <a:ext cx="5286199" cy="19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321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BB35D-A78E-4D3E-847D-A89311232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604"/>
          <a:stretch/>
        </p:blipFill>
        <p:spPr>
          <a:xfrm>
            <a:off x="645979" y="1078539"/>
            <a:ext cx="10709880" cy="53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59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BB35D-A78E-4D3E-847D-A89311232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38"/>
          <a:stretch/>
        </p:blipFill>
        <p:spPr>
          <a:xfrm>
            <a:off x="780623" y="1062680"/>
            <a:ext cx="10709880" cy="43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954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6AC3B-B791-456D-8B05-175EE468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048182"/>
            <a:ext cx="11370027" cy="483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53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726F7F-E801-4670-929C-8DEE2435F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665"/>
          <a:stretch/>
        </p:blipFill>
        <p:spPr>
          <a:xfrm>
            <a:off x="-1" y="1062605"/>
            <a:ext cx="6666733" cy="13098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439F1D-9FDF-CB9B-12ED-353B2520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308" y="1062605"/>
            <a:ext cx="584916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856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5E788E-665F-4EAC-AAC5-6C8EFE1A7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66" y="1173085"/>
            <a:ext cx="5191850" cy="3181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240E2B-5F85-4BCE-8729-3432C7322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4879"/>
            <a:ext cx="5811061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15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B8BDB4-A35D-49D7-95A5-55184FC7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91634"/>
            <a:ext cx="7765878" cy="50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5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61183-FA2C-4EA4-833F-DA9EE0155CB3}"/>
              </a:ext>
            </a:extLst>
          </p:cNvPr>
          <p:cNvSpPr txBox="1"/>
          <p:nvPr/>
        </p:nvSpPr>
        <p:spPr>
          <a:xfrm>
            <a:off x="326571" y="1051362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오브젝트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풀링</a:t>
            </a:r>
            <a:endParaRPr lang="en-US" altLang="ko-KR" sz="80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F1E0D9-C16C-4803-80DF-CEFEFB88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65" y="1513027"/>
            <a:ext cx="5709501" cy="50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4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35B53B-D089-4165-8E97-78A85034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25" y="1132826"/>
            <a:ext cx="3543795" cy="3096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2B2A2C-93BB-4AB5-BFC7-ED15799F3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25" y="5004182"/>
            <a:ext cx="4277322" cy="11907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137AE0-ED5A-4F55-BB45-C3194E526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847" y="1288446"/>
            <a:ext cx="3791479" cy="39248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D7D8D-0D00-4BDB-9F8F-F8DECDD2C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047" y="4586893"/>
            <a:ext cx="360095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65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591F20-B2B5-4E37-8F37-439A883B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30174"/>
            <a:ext cx="4258269" cy="1381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4A0ABD-8EF0-4F31-8843-3993DF8A4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051" y="2493663"/>
            <a:ext cx="4934639" cy="3448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9CDC66-78F9-4CB5-BD7A-856777208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888" y="4217928"/>
            <a:ext cx="4915586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4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5376FB-5286-0BD0-7BE2-70236D64FEC6}"/>
              </a:ext>
            </a:extLst>
          </p:cNvPr>
          <p:cNvGrpSpPr/>
          <p:nvPr/>
        </p:nvGrpSpPr>
        <p:grpSpPr>
          <a:xfrm>
            <a:off x="241300" y="1225398"/>
            <a:ext cx="7185111" cy="2073855"/>
            <a:chOff x="3844261" y="2275723"/>
            <a:chExt cx="6060316" cy="17886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05D501-5C71-4831-96A4-5467AF93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4261" y="2275723"/>
              <a:ext cx="4010585" cy="100026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2D03E4-A761-4488-8B93-FD4435E3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2095" y="3149865"/>
              <a:ext cx="5782482" cy="914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52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게임 기능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발판 무한 생성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lvl="2"/>
            <a:r>
              <a:rPr lang="ko-KR" altLang="en-US" sz="2000" dirty="0">
                <a:latin typeface="+mn-ea"/>
              </a:rPr>
              <a:t>발판 생성 간격과 높이는 일정 범위 안에서 랜덤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lvl="2"/>
            <a:r>
              <a:rPr lang="ko-KR" altLang="en-US" sz="2000" dirty="0">
                <a:latin typeface="+mn-ea"/>
              </a:rPr>
              <a:t>각각의 발판 위에는 </a:t>
            </a:r>
            <a:r>
              <a:rPr lang="en-US" altLang="ko-KR" sz="2000" dirty="0">
                <a:latin typeface="+mn-ea"/>
              </a:rPr>
              <a:t>1~3</a:t>
            </a:r>
            <a:r>
              <a:rPr lang="ko-KR" altLang="en-US" sz="2000" dirty="0">
                <a:latin typeface="+mn-ea"/>
              </a:rPr>
              <a:t>개의 장애물이 일정 확률로 배치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캐릭터가 점프 후 새로운 발판에 착지할 때마다 점수 추가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플레이어 마우스 왼쪽 버튼 또는 스페이스 키로 점프</a:t>
            </a:r>
            <a:endParaRPr lang="en-US" altLang="ko-KR" sz="2000" dirty="0">
              <a:latin typeface="+mn-ea"/>
            </a:endParaRPr>
          </a:p>
          <a:p>
            <a:pPr lvl="2"/>
            <a:r>
              <a:rPr lang="ko-KR" altLang="en-US" sz="2000" dirty="0">
                <a:latin typeface="+mn-ea"/>
              </a:rPr>
              <a:t>이단 점프 가능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점프 조작 입력 버튼을 누르는 시간으로 점프 높이를 조정</a:t>
            </a:r>
            <a:endParaRPr lang="en-US" altLang="ko-KR" sz="2000" dirty="0">
              <a:latin typeface="+mn-ea"/>
            </a:endParaRPr>
          </a:p>
          <a:p>
            <a:pPr lvl="2"/>
            <a:r>
              <a:rPr lang="ko-KR" altLang="en-US" sz="2000" dirty="0">
                <a:latin typeface="+mn-ea"/>
              </a:rPr>
              <a:t>입력 버튼을 오래 누르면 상대적으로 높이 점프</a:t>
            </a:r>
            <a:endParaRPr lang="en-US" altLang="ko-KR" sz="2000" dirty="0">
              <a:latin typeface="+mn-ea"/>
            </a:endParaRPr>
          </a:p>
          <a:p>
            <a:pPr lvl="2"/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뛰거나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점프하거나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죽는 플레이어 애니메이션 재생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8859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CDC392-B9DE-988C-2B59-F8BF9DBE2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" b="65783"/>
          <a:stretch/>
        </p:blipFill>
        <p:spPr>
          <a:xfrm>
            <a:off x="811654" y="1025611"/>
            <a:ext cx="10568691" cy="55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8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CDC392-B9DE-988C-2B59-F8BF9DBE2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73" b="32600"/>
          <a:stretch/>
        </p:blipFill>
        <p:spPr>
          <a:xfrm>
            <a:off x="811654" y="1019534"/>
            <a:ext cx="10568691" cy="55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53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CDC392-B9DE-988C-2B59-F8BF9DBE2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00" b="-475"/>
          <a:stretch/>
        </p:blipFill>
        <p:spPr>
          <a:xfrm>
            <a:off x="811654" y="1037967"/>
            <a:ext cx="10568691" cy="55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004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7B4DD7-D185-459F-9C73-B06A2387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323" y="1538805"/>
            <a:ext cx="8299354" cy="47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4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2F03D7-A38C-49A4-83B8-43CFCF42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8" y="1067209"/>
            <a:ext cx="7725548" cy="542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880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CB29E2-B403-4EFC-BE9D-FB8BAF68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9" y="2321985"/>
            <a:ext cx="11161949" cy="31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996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0B719E-D57C-4D7E-91E2-09DF7E07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74340"/>
            <a:ext cx="5563313" cy="54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17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ABA73E-4CA1-4580-A1F5-8F68CF00C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58662"/>
            <a:ext cx="5078845" cy="53587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8C37E7-3E72-4930-AA7D-44951BA87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376" y="1722086"/>
            <a:ext cx="5906324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484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E83EA4-1ED1-426E-90C0-CD718C54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14" y="1149724"/>
            <a:ext cx="9107171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806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F867DB-7AB1-4157-8E6A-86D363AB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716" y="1302475"/>
            <a:ext cx="8152567" cy="50983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E65C5F-646A-463B-87B0-4A183EC78229}"/>
              </a:ext>
            </a:extLst>
          </p:cNvPr>
          <p:cNvSpPr/>
          <p:nvPr/>
        </p:nvSpPr>
        <p:spPr>
          <a:xfrm>
            <a:off x="5058888" y="2576945"/>
            <a:ext cx="5011387" cy="852055"/>
          </a:xfrm>
          <a:prstGeom prst="rect">
            <a:avLst/>
          </a:prstGeom>
          <a:noFill/>
          <a:ln w="28575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035DCA-F1D3-4063-9BCD-83C9A37F021B}"/>
              </a:ext>
            </a:extLst>
          </p:cNvPr>
          <p:cNvSpPr/>
          <p:nvPr/>
        </p:nvSpPr>
        <p:spPr>
          <a:xfrm>
            <a:off x="2183081" y="4632219"/>
            <a:ext cx="3243944" cy="224790"/>
          </a:xfrm>
          <a:prstGeom prst="rect">
            <a:avLst/>
          </a:prstGeom>
          <a:noFill/>
          <a:ln w="28575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20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4F141B"/>
      </a:dk1>
      <a:lt1>
        <a:sysClr val="window" lastClr="FFFFFF"/>
      </a:lt1>
      <a:dk2>
        <a:srgbClr val="9F2936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게임엔진프로그래밍응용.potx" id="{6E233784-B018-46F0-90B0-5EC15C3A8D48}" vid="{DBE94DCB-995E-4630-BC82-85078FFBDC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8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6DFF01-0230-4423-8D42-30A6F9295892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7137</TotalTime>
  <Words>1701</Words>
  <Application>Microsoft Office PowerPoint</Application>
  <PresentationFormat>와이드스크린</PresentationFormat>
  <Paragraphs>514</Paragraphs>
  <Slides>100</Slides>
  <Notes>98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Noto Sans Symbols</vt:lpstr>
      <vt:lpstr>나눔고딕</vt:lpstr>
      <vt:lpstr>Arial</vt:lpstr>
      <vt:lpstr>Office 테마</vt:lpstr>
      <vt:lpstr>게임엔진프로그래밍응용</vt:lpstr>
      <vt:lpstr>코로나 유의사항</vt:lpstr>
      <vt:lpstr>코로나 유의 사항</vt:lpstr>
      <vt:lpstr>온라인 수업 저작권 유의 사항</vt:lpstr>
      <vt:lpstr>온라인 수업 저작권 유의 사항</vt:lpstr>
      <vt:lpstr>PowerPoint 프레젠테이션</vt:lpstr>
      <vt:lpstr>게임 컨셉 및 기능</vt:lpstr>
      <vt:lpstr>게임 컨셉 및 기능</vt:lpstr>
      <vt:lpstr>게임 컨셉 및 기능</vt:lpstr>
      <vt:lpstr>게임 컨셉 및 기능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반경진</cp:lastModifiedBy>
  <cp:revision>702</cp:revision>
  <dcterms:created xsi:type="dcterms:W3CDTF">2019-01-31T17:37:45Z</dcterms:created>
  <dcterms:modified xsi:type="dcterms:W3CDTF">2023-04-08T05:53:24Z</dcterms:modified>
</cp:coreProperties>
</file>